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5122525" cy="21386800"/>
  <p:notesSz cx="14663738" cy="20926425"/>
  <p:defaultTextStyle>
    <a:defPPr>
      <a:defRPr lang="fr-FR"/>
    </a:defPPr>
    <a:lvl1pPr marL="0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4E27B3-6E80-4B9B-9A3C-746FFF75C634}" v="13" dt="2025-03-05T09:26:28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630" y="-6546"/>
      </p:cViewPr>
      <p:guideLst>
        <p:guide orient="horz" pos="673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PINEL" userId="S::olivier.pinel@feuguerolles-bully.fr::990933a4-8051-49d8-a38d-357177c930fb" providerId="AD" clId="Web-{4337115B-AF2C-87D7-20AD-50B61BBA6005}"/>
    <pc:docChg chg="modSld">
      <pc:chgData name="Olivier PINEL" userId="S::olivier.pinel@feuguerolles-bully.fr::990933a4-8051-49d8-a38d-357177c930fb" providerId="AD" clId="Web-{4337115B-AF2C-87D7-20AD-50B61BBA6005}" dt="2025-03-03T11:09:01.728" v="61" actId="20577"/>
      <pc:docMkLst>
        <pc:docMk/>
      </pc:docMkLst>
      <pc:sldChg chg="modSp">
        <pc:chgData name="Olivier PINEL" userId="S::olivier.pinel@feuguerolles-bully.fr::990933a4-8051-49d8-a38d-357177c930fb" providerId="AD" clId="Web-{4337115B-AF2C-87D7-20AD-50B61BBA6005}" dt="2025-03-03T11:09:01.728" v="61" actId="20577"/>
        <pc:sldMkLst>
          <pc:docMk/>
          <pc:sldMk cId="3128593329" sldId="256"/>
        </pc:sldMkLst>
        <pc:spChg chg="mod">
          <ac:chgData name="Olivier PINEL" userId="S::olivier.pinel@feuguerolles-bully.fr::990933a4-8051-49d8-a38d-357177c930fb" providerId="AD" clId="Web-{4337115B-AF2C-87D7-20AD-50B61BBA6005}" dt="2025-03-03T11:09:01.728" v="61" actId="20577"/>
          <ac:spMkLst>
            <pc:docMk/>
            <pc:sldMk cId="3128593329" sldId="256"/>
            <ac:spMk id="3" creationId="{00000000-0000-0000-0000-000000000000}"/>
          </ac:spMkLst>
        </pc:spChg>
      </pc:sldChg>
    </pc:docChg>
  </pc:docChgLst>
  <pc:docChgLst>
    <pc:chgData name="Olivier PINEL" userId="S::olivier.pinel@feuguerolles-bully.fr::990933a4-8051-49d8-a38d-357177c930fb" providerId="AD" clId="Web-{70C67BE4-7F39-482A-33C3-788A7448DCCF}"/>
    <pc:docChg chg="modSld">
      <pc:chgData name="Olivier PINEL" userId="S::olivier.pinel@feuguerolles-bully.fr::990933a4-8051-49d8-a38d-357177c930fb" providerId="AD" clId="Web-{70C67BE4-7F39-482A-33C3-788A7448DCCF}" dt="2025-03-03T10:52:22.258" v="43" actId="20577"/>
      <pc:docMkLst>
        <pc:docMk/>
      </pc:docMkLst>
      <pc:sldChg chg="modSp">
        <pc:chgData name="Olivier PINEL" userId="S::olivier.pinel@feuguerolles-bully.fr::990933a4-8051-49d8-a38d-357177c930fb" providerId="AD" clId="Web-{70C67BE4-7F39-482A-33C3-788A7448DCCF}" dt="2025-03-03T10:52:22.258" v="43" actId="20577"/>
        <pc:sldMkLst>
          <pc:docMk/>
          <pc:sldMk cId="3128593329" sldId="256"/>
        </pc:sldMkLst>
        <pc:spChg chg="mod">
          <ac:chgData name="Olivier PINEL" userId="S::olivier.pinel@feuguerolles-bully.fr::990933a4-8051-49d8-a38d-357177c930fb" providerId="AD" clId="Web-{70C67BE4-7F39-482A-33C3-788A7448DCCF}" dt="2025-03-03T10:52:22.258" v="43" actId="20577"/>
          <ac:spMkLst>
            <pc:docMk/>
            <pc:sldMk cId="3128593329" sldId="256"/>
            <ac:spMk id="3" creationId="{00000000-0000-0000-0000-000000000000}"/>
          </ac:spMkLst>
        </pc:spChg>
      </pc:sldChg>
    </pc:docChg>
  </pc:docChgLst>
  <pc:docChgLst>
    <pc:chgData name="Urbanisme - Mairie de Feuguerolles Bully" userId="a984a40f-8e50-4060-bd4b-94671c051b31" providerId="ADAL" clId="{784E27B3-6E80-4B9B-9A3C-746FFF75C634}"/>
    <pc:docChg chg="custSel modSld">
      <pc:chgData name="Urbanisme - Mairie de Feuguerolles Bully" userId="a984a40f-8e50-4060-bd4b-94671c051b31" providerId="ADAL" clId="{784E27B3-6E80-4B9B-9A3C-746FFF75C634}" dt="2025-03-05T11:07:50.499" v="71" actId="20577"/>
      <pc:docMkLst>
        <pc:docMk/>
      </pc:docMkLst>
      <pc:sldChg chg="modSp mod">
        <pc:chgData name="Urbanisme - Mairie de Feuguerolles Bully" userId="a984a40f-8e50-4060-bd4b-94671c051b31" providerId="ADAL" clId="{784E27B3-6E80-4B9B-9A3C-746FFF75C634}" dt="2025-03-05T11:07:50.499" v="71" actId="20577"/>
        <pc:sldMkLst>
          <pc:docMk/>
          <pc:sldMk cId="3128593329" sldId="256"/>
        </pc:sldMkLst>
        <pc:spChg chg="mod">
          <ac:chgData name="Urbanisme - Mairie de Feuguerolles Bully" userId="a984a40f-8e50-4060-bd4b-94671c051b31" providerId="ADAL" clId="{784E27B3-6E80-4B9B-9A3C-746FFF75C634}" dt="2025-03-05T11:07:50.499" v="71" actId="20577"/>
          <ac:spMkLst>
            <pc:docMk/>
            <pc:sldMk cId="3128593329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54763" cy="10493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8305800" y="0"/>
            <a:ext cx="6354763" cy="10493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A6A0E-3CA9-6546-9AAA-147647E7FDB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35525" y="2616200"/>
            <a:ext cx="4992688" cy="7062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466850" y="10071100"/>
            <a:ext cx="11730038" cy="8239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9877088"/>
            <a:ext cx="6354763" cy="10493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8305800" y="19877088"/>
            <a:ext cx="6354763" cy="10493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8B162-B9EA-5649-8645-2A697FD186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12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8B162-B9EA-5649-8645-2A697FD186F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60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34190" y="6643774"/>
            <a:ext cx="12854146" cy="458429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68379" y="12119186"/>
            <a:ext cx="10585768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13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01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222872" y="1143602"/>
            <a:ext cx="2551927" cy="2432748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7096" y="1143602"/>
            <a:ext cx="7403737" cy="2432748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78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48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4576" y="13743000"/>
            <a:ext cx="12854146" cy="4247656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94576" y="9064641"/>
            <a:ext cx="12854146" cy="4678360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3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4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5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6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71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48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27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7096" y="6653672"/>
            <a:ext cx="4977831" cy="18817416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96969" y="6653672"/>
            <a:ext cx="4977831" cy="18817416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00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6128" y="4787277"/>
            <a:ext cx="6681741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56128" y="6782387"/>
            <a:ext cx="6681741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682034" y="4787277"/>
            <a:ext cx="6684366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682034" y="6782387"/>
            <a:ext cx="6684366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9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47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26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127" y="851512"/>
            <a:ext cx="4975207" cy="362387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2487" y="851513"/>
            <a:ext cx="8453913" cy="18253042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56127" y="4475388"/>
            <a:ext cx="4975207" cy="14629168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48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4121" y="14970761"/>
            <a:ext cx="9073515" cy="176738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64121" y="1910949"/>
            <a:ext cx="9073515" cy="12832080"/>
          </a:xfrm>
        </p:spPr>
        <p:txBody>
          <a:bodyPr/>
          <a:lstStyle>
            <a:lvl1pPr marL="0" indent="0">
              <a:buNone/>
              <a:defRPr sz="7300"/>
            </a:lvl1pPr>
            <a:lvl2pPr marL="1043102" indent="0">
              <a:buNone/>
              <a:defRPr sz="6400"/>
            </a:lvl2pPr>
            <a:lvl3pPr marL="2086204" indent="0">
              <a:buNone/>
              <a:defRPr sz="5500"/>
            </a:lvl3pPr>
            <a:lvl4pPr marL="3129305" indent="0">
              <a:buNone/>
              <a:defRPr sz="4600"/>
            </a:lvl4pPr>
            <a:lvl5pPr marL="4172407" indent="0">
              <a:buNone/>
              <a:defRPr sz="4600"/>
            </a:lvl5pPr>
            <a:lvl6pPr marL="5215509" indent="0">
              <a:buNone/>
              <a:defRPr sz="4600"/>
            </a:lvl6pPr>
            <a:lvl7pPr marL="6258611" indent="0">
              <a:buNone/>
              <a:defRPr sz="4600"/>
            </a:lvl7pPr>
            <a:lvl8pPr marL="7301713" indent="0">
              <a:buNone/>
              <a:defRPr sz="4600"/>
            </a:lvl8pPr>
            <a:lvl9pPr marL="8344814" indent="0">
              <a:buNone/>
              <a:defRPr sz="46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964121" y="16738145"/>
            <a:ext cx="9073515" cy="2509976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03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6126" y="4990257"/>
            <a:ext cx="13610273" cy="14114299"/>
          </a:xfrm>
          <a:prstGeom prst="rect">
            <a:avLst/>
          </a:prstGeom>
        </p:spPr>
        <p:txBody>
          <a:bodyPr vert="horz" lIns="208620" tIns="104310" rIns="208620" bIns="10431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56126" y="19822398"/>
            <a:ext cx="3528589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B0968-0141-4954-94A2-97D30B28749B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166863" y="19822398"/>
            <a:ext cx="4788800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810" y="19822398"/>
            <a:ext cx="3528589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EFD66-0435-417B-9E30-CD2D643D7F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90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204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26" indent="-782326" algn="l" defTabSz="2086204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040" indent="-651939" algn="l" defTabSz="2086204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75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856" indent="-521551" algn="l" defTabSz="2086204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958" indent="-521551" algn="l" defTabSz="2086204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060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162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264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36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feuguerolles-bully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36217"/>
            <a:ext cx="15122525" cy="3456384"/>
          </a:xfrm>
        </p:spPr>
        <p:txBody>
          <a:bodyPr>
            <a:normAutofit/>
          </a:bodyPr>
          <a:lstStyle/>
          <a:p>
            <a:r>
              <a:rPr lang="fr-FR" sz="4400" b="1"/>
              <a:t>Commune de FEUGUEROLLES-BULLY</a:t>
            </a:r>
            <a:br>
              <a:rPr lang="fr-FR" b="1"/>
            </a:br>
            <a:r>
              <a:rPr lang="fr-FR" sz="8000" b="1"/>
              <a:t>AVIS D’ENQUETE PUBLIQUE</a:t>
            </a:r>
            <a:endParaRPr lang="fr-FR" sz="8900" b="1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6486" y="2556496"/>
            <a:ext cx="13897544" cy="18470263"/>
          </a:xfrm>
        </p:spPr>
        <p:txBody>
          <a:bodyPr anchor="ctr">
            <a:normAutofit fontScale="85000" lnSpcReduction="10000"/>
          </a:bodyPr>
          <a:lstStyle/>
          <a:p>
            <a:r>
              <a:rPr lang="fr-FR" sz="6000" b="1" dirty="0">
                <a:solidFill>
                  <a:schemeClr val="tx1"/>
                </a:solidFill>
              </a:rPr>
              <a:t>SUR LE PROJET DE MODIFICATION N°1 DU PLAN LOCAL D’URBANISME</a:t>
            </a:r>
          </a:p>
          <a:p>
            <a:pPr algn="just"/>
            <a:endParaRPr lang="fr-FR" sz="1100" dirty="0">
              <a:solidFill>
                <a:schemeClr val="tx1"/>
              </a:solidFill>
            </a:endParaRPr>
          </a:p>
          <a:p>
            <a:pPr algn="just"/>
            <a:endParaRPr lang="fr-FR" sz="110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Arial"/>
              </a:rPr>
              <a:t>Par arrêté du O3 mars 2025, le maire de la commune de FEUGUEROLLES-BULLY a prescrit l’ouverture d’une enquête publique sur le projet de modification n°1 du Plan Local d’Urbanisme.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  <a:effectLst/>
                <a:latin typeface="+mj-lt"/>
                <a:ea typeface="Arial Unicode MS"/>
                <a:cs typeface="Arial"/>
              </a:rPr>
              <a:t>La Mission Régionale d’Autorité Environnementale (</a:t>
            </a:r>
            <a:r>
              <a:rPr lang="fr-FR" sz="1800" dirty="0" err="1">
                <a:solidFill>
                  <a:schemeClr val="tx1"/>
                </a:solidFill>
                <a:effectLst/>
                <a:latin typeface="+mj-lt"/>
                <a:ea typeface="Arial Unicode MS"/>
                <a:cs typeface="Arial"/>
              </a:rPr>
              <a:t>MRAe</a:t>
            </a:r>
            <a:r>
              <a:rPr lang="fr-FR" sz="1800" dirty="0">
                <a:solidFill>
                  <a:schemeClr val="tx1"/>
                </a:solidFill>
                <a:effectLst/>
                <a:latin typeface="+mj-lt"/>
                <a:ea typeface="Arial Unicode MS"/>
                <a:cs typeface="Arial"/>
              </a:rPr>
              <a:t>) de Normandie a rendu un avis conforme, joint au dossier d’enquête indiquant qu’il n’était pas nécessaire de soumettre la procédure à une évaluation environnementale. L’enquête publique se déroulera pour une durée de 31 jours consécutifs 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000" b="1" u="sng" dirty="0">
                <a:solidFill>
                  <a:schemeClr val="tx1"/>
                </a:solidFill>
                <a:effectLst/>
                <a:latin typeface="+mj-lt"/>
                <a:ea typeface="Arial Unicode MS"/>
                <a:cs typeface="Arial"/>
              </a:rPr>
              <a:t>du </a:t>
            </a:r>
            <a:r>
              <a:rPr lang="fr-FR" sz="3000" b="1" u="sng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  <a:ea typeface="Arial Unicode MS"/>
                <a:cs typeface="Arial"/>
              </a:rPr>
              <a:t>lundi </a:t>
            </a:r>
            <a:r>
              <a:rPr lang="fr-FR" sz="3000" b="1" u="sng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Arial Unicode MS"/>
                <a:cs typeface="Arial"/>
              </a:rPr>
              <a:t>31 mars 2025 (9h)</a:t>
            </a:r>
            <a:r>
              <a:rPr lang="fr-FR" sz="3000" b="1" u="sng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  <a:ea typeface="Arial Unicode MS"/>
                <a:cs typeface="Arial"/>
              </a:rPr>
              <a:t> au mercredi </a:t>
            </a:r>
            <a:r>
              <a:rPr lang="fr-FR" sz="3000" b="1" u="sng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Arial Unicode MS"/>
                <a:cs typeface="Arial"/>
              </a:rPr>
              <a:t>30 avril 2025</a:t>
            </a:r>
            <a:r>
              <a:rPr lang="fr-FR" sz="3000" b="1" u="sng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  <a:ea typeface="Arial Unicode MS"/>
                <a:cs typeface="Arial"/>
              </a:rPr>
              <a:t> inclus (12h)</a:t>
            </a:r>
            <a:r>
              <a:rPr lang="fr-FR" sz="3000" b="1" u="sng" dirty="0">
                <a:solidFill>
                  <a:schemeClr val="tx1"/>
                </a:solidFill>
                <a:effectLst/>
                <a:latin typeface="+mj-lt"/>
                <a:ea typeface="Arial Unicode MS"/>
                <a:cs typeface="Arial"/>
              </a:rPr>
              <a:t>. </a:t>
            </a:r>
          </a:p>
          <a:p>
            <a:pPr algn="just"/>
            <a:endParaRPr lang="fr-FR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Le projet de modification de droit commun n°1 porte sur :</a:t>
            </a:r>
          </a:p>
          <a:p>
            <a:pPr marL="457200" lvl="0" indent="-457200" algn="just">
              <a:buFont typeface="+mj-lt"/>
              <a:buAutoNum type="arabicParenR"/>
              <a:tabLst>
                <a:tab pos="457200" algn="l"/>
              </a:tabLst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La modification du règlement graphique en vue :</a:t>
            </a:r>
          </a:p>
          <a:p>
            <a:pPr marL="742950" lvl="1" indent="-285750" algn="just">
              <a:buFont typeface="+mj-lt"/>
              <a:buAutoNum type="alphaLcPeriod"/>
              <a:tabLst>
                <a:tab pos="914400" algn="l"/>
              </a:tabLst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De permettre l’ouverture à l’urbanisation de zones 2AU ;</a:t>
            </a:r>
          </a:p>
          <a:p>
            <a:pPr marL="742950" lvl="1" indent="-285750" algn="just">
              <a:buFont typeface="+mj-lt"/>
              <a:buAutoNum type="alphaLcPeriod"/>
              <a:tabLst>
                <a:tab pos="914400" algn="l"/>
              </a:tabLst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De créer et/ou d’ajuster les emplacements réservés ;</a:t>
            </a:r>
          </a:p>
          <a:p>
            <a:pPr marL="742950" lvl="1" indent="-285750" algn="just">
              <a:buFont typeface="+mj-lt"/>
              <a:buAutoNum type="alphaLcPeriod"/>
              <a:tabLst>
                <a:tab pos="914400" algn="l"/>
              </a:tabLst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De compléter l’identification des éléments remarquables du paysage (haies, chemins, mares, etc…) et des espaces boisés classés ;</a:t>
            </a:r>
          </a:p>
          <a:p>
            <a:pPr marL="742950" lvl="1" indent="-285750" algn="just">
              <a:buFont typeface="+mj-lt"/>
              <a:buAutoNum type="alphaLcPeriod"/>
              <a:tabLst>
                <a:tab pos="914400" algn="l"/>
              </a:tabLst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De corriger une erreur matérielle ;</a:t>
            </a:r>
          </a:p>
          <a:p>
            <a:pPr marL="742950" lvl="1" indent="-285750" algn="just">
              <a:buFont typeface="+mj-lt"/>
              <a:buAutoNum type="alphaLcPeriod"/>
              <a:tabLst>
                <a:tab pos="914400" algn="l"/>
              </a:tabLst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D’ajuster à la marge les limites de certains secteurs au bénéfice de la zone N et/ou A</a:t>
            </a:r>
          </a:p>
          <a:p>
            <a:pPr marL="457200" lvl="0" indent="-457200" algn="just">
              <a:buFont typeface="+mj-lt"/>
              <a:buAutoNum type="arabicParenR"/>
              <a:tabLst>
                <a:tab pos="457200" algn="l"/>
              </a:tabLst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La modification de quelques points du règlement écrit.</a:t>
            </a:r>
          </a:p>
          <a:p>
            <a:pPr algn="just"/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La Commune de FEUGUEROLLES-BULLY est la personne publique responsable du projet de modification du PLU. Les coordonnées auxquelles des informations peuvent être demandées sont les suivantes :</a:t>
            </a: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Mairie de Feuguerolles-Bully - 6 route de Caen - 14 320 FEUGUEROLLES-BULLY</a:t>
            </a: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/>
              </a:rPr>
              <a:t>Monsieur ROBILLARD, maire, est la personne à contacter </a:t>
            </a:r>
            <a:r>
              <a:rPr lang="fr-FR" sz="1900" dirty="0">
                <a:solidFill>
                  <a:srgbClr val="0070C0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contact@feuguerolles-bully.fr</a:t>
            </a:r>
            <a:r>
              <a:rPr lang="fr-FR" sz="1900" dirty="0">
                <a:solidFill>
                  <a:srgbClr val="0070C0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/>
              </a:rPr>
              <a:t> </a:t>
            </a:r>
            <a:r>
              <a:rPr lang="fr-FR" sz="1900" dirty="0">
                <a:solidFill>
                  <a:schemeClr val="tx1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/>
              </a:rPr>
              <a:t>ou 02 31 26 92 89</a:t>
            </a:r>
            <a:endParaRPr lang="fr-FR" sz="19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  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M. 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Alain BOUGRAT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</a:t>
            </a:r>
            <a:r>
              <a:rPr lang="fr-FR" sz="19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 été désigné en qualité de commissaire enquêteur titulaire par 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Madame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la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Présidente du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Tribunal Administratif et Monsieur</a:t>
            </a:r>
            <a:r>
              <a:rPr lang="fr-FR" sz="19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VIDEAU Christian 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en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qualité de suppléant.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Calibri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Le commissaire enquêteur recevra à la Mairie de FEUGUEROLLES-BULLY les :</a:t>
            </a:r>
          </a:p>
          <a:p>
            <a:pPr algn="just"/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LUNDI 31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MARS 2025 de 9H30 à 11H30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SAMEDI 19 AVRIL 2025 DE 9H30 à 11H30</a:t>
            </a:r>
            <a:endParaRPr lang="fr-FR" sz="1900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VENDREDI 25 AVRIL 2025 de 17H à 19H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LUNDI 28 AVRIL 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2025 de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9H30  à 11H30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Calibri"/>
            </a:endParaRPr>
          </a:p>
          <a:p>
            <a:pPr algn="just"/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b="1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Le dossier d’enquête au format papier 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est consultable au siège de l’enquête publique : Mairie de FEUGUEROLLES-BULLY – </a:t>
            </a:r>
            <a:r>
              <a:rPr lang="fr-FR" sz="19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 route de Caen - 14 320 FEUGUEROLLES-BULLY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, aux jours et heures habituels d’ouverture au public.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De même, un registre d’enquête à feuillets non mobiles, coté et paraphé par le commissaire enquêteur, sera tenu à la disposition du public aux jours et heures habituels d’ouverture de la mairie, ainsi que pendant les permanences du commissaire enquêteur.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b="1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Le dossier d’enquête est également consultable en format numérique :</a:t>
            </a:r>
            <a:endParaRPr lang="fr-FR" sz="19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  <a:cs typeface="Times New Roman"/>
              </a:rPr>
              <a:t>Sur le site internet de la commune : </a:t>
            </a:r>
            <a:r>
              <a:rPr lang="fr-FR" sz="1900" i="1" u="sng" dirty="0">
                <a:solidFill>
                  <a:schemeClr val="accent1"/>
                </a:solidFill>
                <a:effectLst/>
                <a:highlight>
                  <a:srgbClr val="FFFF00"/>
                </a:highlight>
                <a:latin typeface="+mj-lt"/>
                <a:ea typeface="Arial Unicode MS"/>
                <a:cs typeface="Times New Roman"/>
              </a:rPr>
              <a:t>www.feuguerolles-bully.fr</a:t>
            </a:r>
            <a:endParaRPr lang="fr-FR" sz="1900" u="sng" dirty="0">
              <a:solidFill>
                <a:schemeClr val="accent1"/>
              </a:solidFill>
              <a:effectLst/>
              <a:latin typeface="+mj-lt"/>
              <a:ea typeface="Arial Unicode MS"/>
              <a:cs typeface="Times New Roman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  <a:cs typeface="Times New Roman"/>
              </a:rPr>
              <a:t>Sur le site du registre dématérialisé</a:t>
            </a:r>
            <a:r>
              <a:rPr lang="fr-FR" sz="1900" i="1" dirty="0">
                <a:solidFill>
                  <a:schemeClr val="tx1"/>
                </a:solidFill>
                <a:effectLst/>
                <a:latin typeface="+mj-lt"/>
                <a:ea typeface="Arial Unicode MS"/>
                <a:cs typeface="Times New Roman"/>
              </a:rPr>
              <a:t> </a:t>
            </a:r>
            <a:r>
              <a:rPr lang="fr-FR" sz="19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  <a:ea typeface="Arial Unicode MS"/>
                <a:cs typeface="Times New Roman"/>
              </a:rPr>
              <a:t>: </a:t>
            </a:r>
            <a:r>
              <a:rPr lang="fr-FR" sz="1900" u="sng" dirty="0">
                <a:solidFill>
                  <a:srgbClr val="0070C0"/>
                </a:solidFill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www</a:t>
            </a:r>
            <a:r>
              <a:rPr lang="fr-FR" sz="1900" u="sng" dirty="0">
                <a:solidFill>
                  <a:srgbClr val="0070C0"/>
                </a:solidFill>
                <a:highlight>
                  <a:srgbClr val="FFFF00"/>
                </a:highlight>
                <a:ea typeface="+mn-lt"/>
                <a:cs typeface="+mn-lt"/>
              </a:rPr>
              <a:t>.registre-dematerialise.fr/6082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Via la mise à disposition d’un poste informatique à la Mairie de FEUGUEROLLES-BULLY pendant toute la durée de l’enquête, aux jours et horaires habituels d’ouverture.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Arial Unicode MS"/>
              <a:cs typeface="Calibri"/>
            </a:endParaRPr>
          </a:p>
          <a:p>
            <a:pPr algn="just"/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Chacun pourra prendre connaissance du dossier d’enquête publique et consigner éventuellement ses observations sur les registres d’enquête.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Le public pourra également adresser ses observations par courrier à Monsieur le Commissaire Enquêteur au siège de la Mairie de FEUGUEROLLES-BULLY – </a:t>
            </a:r>
            <a:r>
              <a:rPr lang="fr-FR" sz="19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 route de Caen - 14 320 FEUGUEROLLES-BULLY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Le public pourra déposer ses observations par voie électronique, durant la période d’enquête indiquée à </a:t>
            </a:r>
            <a:r>
              <a:rPr lang="fr-FR" sz="1900">
                <a:solidFill>
                  <a:schemeClr val="tx1"/>
                </a:solidFill>
                <a:effectLst/>
                <a:latin typeface="+mj-lt"/>
                <a:ea typeface="Arial Unicode MS"/>
              </a:rPr>
              <a:t>l’article 1</a:t>
            </a:r>
            <a:r>
              <a:rPr lang="fr-FR" sz="1900">
                <a:solidFill>
                  <a:schemeClr val="tx1"/>
                </a:solidFill>
                <a:latin typeface="+mj-lt"/>
                <a:ea typeface="Arial Unicode MS"/>
              </a:rPr>
              <a:t> </a:t>
            </a:r>
            <a:r>
              <a:rPr lang="fr-FR" sz="1900">
                <a:solidFill>
                  <a:schemeClr val="tx1"/>
                </a:solidFill>
                <a:effectLst/>
                <a:latin typeface="+mj-lt"/>
                <a:ea typeface="Arial Unicode MS"/>
              </a:rPr>
              <a:t>par 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mail 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Arial Unicode MS"/>
              </a:rPr>
              <a:t>à l'adresse suivante :</a:t>
            </a:r>
            <a:r>
              <a:rPr lang="fr-FR" sz="1900" dirty="0">
                <a:solidFill>
                  <a:schemeClr val="tx1"/>
                </a:solidFill>
                <a:ea typeface="Arial Unicode MS"/>
                <a:cs typeface="+mn-lt"/>
              </a:rPr>
              <a:t> </a:t>
            </a:r>
            <a:r>
              <a:rPr lang="fr-FR" sz="1900" u="sng" dirty="0">
                <a:solidFill>
                  <a:srgbClr val="0070C0"/>
                </a:solidFill>
                <a:ea typeface="+mn-lt"/>
                <a:cs typeface="+mn-lt"/>
              </a:rPr>
              <a:t>enquete-publique-6082@registre-dematerialise.fr</a:t>
            </a:r>
            <a:r>
              <a:rPr lang="fr-FR" sz="1900" u="sng" dirty="0">
                <a:solidFill>
                  <a:srgbClr val="0070C0"/>
                </a:solidFill>
                <a:latin typeface="+mj-lt"/>
                <a:ea typeface="Arial Unicode MS"/>
              </a:rPr>
              <a:t> 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Arial Unicode MS"/>
              </a:rPr>
              <a:t>ou</a:t>
            </a:r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 directement sur le registre dématérialisé à l’adresse suivante :</a:t>
            </a:r>
            <a:r>
              <a:rPr lang="fr-FR" sz="1900" dirty="0">
                <a:solidFill>
                  <a:schemeClr val="tx1"/>
                </a:solidFill>
                <a:latin typeface="+mj-lt"/>
                <a:ea typeface="Arial Unicode MS"/>
              </a:rPr>
              <a:t> </a:t>
            </a:r>
            <a:r>
              <a:rPr lang="fr-FR" sz="1900" u="sng" dirty="0">
                <a:solidFill>
                  <a:srgbClr val="0070C0"/>
                </a:solidFill>
                <a:latin typeface="+mj-lt"/>
                <a:ea typeface="Calibri"/>
              </a:rPr>
              <a:t>www</a:t>
            </a:r>
            <a:r>
              <a:rPr lang="fr-FR" sz="1900" u="sng" dirty="0">
                <a:solidFill>
                  <a:srgbClr val="0070C0"/>
                </a:solidFill>
                <a:ea typeface="+mn-lt"/>
                <a:cs typeface="+mn-lt"/>
              </a:rPr>
              <a:t>.registre-dematerialise.fr/6082</a:t>
            </a:r>
            <a:endParaRPr lang="fr-FR" sz="1900" u="sng" dirty="0">
              <a:solidFill>
                <a:srgbClr val="0070C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b="1" u="sng" dirty="0">
                <a:solidFill>
                  <a:srgbClr val="FF0000"/>
                </a:solidFill>
                <a:effectLst/>
                <a:latin typeface="+mj-lt"/>
                <a:ea typeface="Arial Unicode MS"/>
              </a:rPr>
              <a:t>					                                   </a:t>
            </a:r>
            <a:endParaRPr lang="fr-FR" sz="1900" dirty="0">
              <a:solidFill>
                <a:srgbClr val="FF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endParaRPr lang="fr-FR" sz="1900" dirty="0">
              <a:solidFill>
                <a:srgbClr val="FF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Les observations et propositions du public, transmises par voie postale, ainsi que les observations écrites reçues par le commissaire enquêteur, sont consultables au siège de l’enquête publique.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Les courriels seront eux rattachés au registre d’enquête dématérialisé et mis en ligne à l’adresse suivante : </a:t>
            </a:r>
            <a:r>
              <a:rPr lang="fr-FR" sz="1900" u="sng" dirty="0">
                <a:solidFill>
                  <a:srgbClr val="0070C0"/>
                </a:solidFill>
                <a:latin typeface="+mj-lt"/>
                <a:ea typeface="Calibri"/>
              </a:rPr>
              <a:t>www</a:t>
            </a:r>
            <a:r>
              <a:rPr lang="fr-FR" sz="1900" u="sng" dirty="0">
                <a:solidFill>
                  <a:srgbClr val="0070C0"/>
                </a:solidFill>
                <a:ea typeface="+mn-lt"/>
                <a:cs typeface="+mn-lt"/>
              </a:rPr>
              <a:t>.registre-dematerialise.fr/6082</a:t>
            </a:r>
            <a:endParaRPr lang="fr-FR" sz="1900" u="sng" dirty="0">
              <a:solidFill>
                <a:srgbClr val="0070C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u="sng" dirty="0">
                <a:solidFill>
                  <a:srgbClr val="FF0000"/>
                </a:solidFill>
                <a:effectLst/>
                <a:latin typeface="+mj-lt"/>
                <a:ea typeface="Arial Unicode MS"/>
              </a:rPr>
              <a:t>						</a:t>
            </a:r>
            <a:endParaRPr lang="fr-FR" sz="1900" dirty="0">
              <a:solidFill>
                <a:srgbClr val="FF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A l’expiration du délai de l’enquête prévu à l’article 1, les registres d’enquête seront clos et signés par le commissaire enquêteur.</a:t>
            </a:r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endParaRPr lang="fr-FR" sz="19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+mj-lt"/>
                <a:ea typeface="Arial Unicode MS"/>
              </a:rPr>
              <a:t>Trente jours après la clôture de l’enquête publique, le commissaire enquêteur transmettra au Maire de la Commune de FEUGUEROLLES-BULLY les registres d’enquête et leurs pièces annexes, accompagnés du rapport et de ses conclusions motivées et de ses avis. A l’issue de l’enquête, le public pourra consulter le rapport et les conclusions du commissaire-enquêteur durant un an à compter de la clôture de l’enquête, en Mairie de FEUGUEROLLES-BULLY ainsi que sur le site internet de la mairie.</a:t>
            </a:r>
          </a:p>
          <a:p>
            <a:pPr algn="just"/>
            <a:endParaRPr lang="fr-FR" sz="1900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l’issue de l’enquête publique, la modification du PLU de la commune de FEUGUEROLLES-BULLY, éventuellement modifiée pour tenir compte des résultats de l’enquête, sera approuvée par délibération du Conseil Municipal.</a:t>
            </a:r>
            <a:endParaRPr lang="fr-FR" sz="12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5933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CE680D59E90148AC3FAFFAB902F247" ma:contentTypeVersion="18" ma:contentTypeDescription="Crée un document." ma:contentTypeScope="" ma:versionID="eaed955500a645d007fcae0eceda6c19">
  <xsd:schema xmlns:xsd="http://www.w3.org/2001/XMLSchema" xmlns:xs="http://www.w3.org/2001/XMLSchema" xmlns:p="http://schemas.microsoft.com/office/2006/metadata/properties" xmlns:ns2="02741964-d978-41a2-8ed0-5652c9ccf2f6" xmlns:ns3="c7c0690d-692b-4770-8c64-2d1b5a38285c" targetNamespace="http://schemas.microsoft.com/office/2006/metadata/properties" ma:root="true" ma:fieldsID="c0e480261f8caf8be5ee7a95b9959a8f" ns2:_="" ns3:_="">
    <xsd:import namespace="02741964-d978-41a2-8ed0-5652c9ccf2f6"/>
    <xsd:import namespace="c7c0690d-692b-4770-8c64-2d1b5a382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41964-d978-41a2-8ed0-5652c9ccf2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5289e2c2-5d3d-43cd-aa35-0b1c294bb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c0690d-692b-4770-8c64-2d1b5a38285c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35aef979-c605-4923-9587-65455e51aecc}" ma:internalName="TaxCatchAll" ma:showField="CatchAllData" ma:web="c7c0690d-692b-4770-8c64-2d1b5a382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2741964-d978-41a2-8ed0-5652c9ccf2f6">
      <Terms xmlns="http://schemas.microsoft.com/office/infopath/2007/PartnerControls"/>
    </lcf76f155ced4ddcb4097134ff3c332f>
    <TaxCatchAll xmlns="c7c0690d-692b-4770-8c64-2d1b5a38285c" xsi:nil="true"/>
  </documentManagement>
</p:properties>
</file>

<file path=customXml/itemProps1.xml><?xml version="1.0" encoding="utf-8"?>
<ds:datastoreItem xmlns:ds="http://schemas.openxmlformats.org/officeDocument/2006/customXml" ds:itemID="{DADBB1B5-24FB-4017-813B-1734C5106A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3B6126-C72D-4A21-9971-2EA8FE656F4A}">
  <ds:schemaRefs>
    <ds:schemaRef ds:uri="02741964-d978-41a2-8ed0-5652c9ccf2f6"/>
    <ds:schemaRef ds:uri="c7c0690d-692b-4770-8c64-2d1b5a38285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3A3C686-6718-4E7B-BF7A-3C54D21E68BB}">
  <ds:schemaRefs>
    <ds:schemaRef ds:uri="02741964-d978-41a2-8ed0-5652c9ccf2f6"/>
    <ds:schemaRef ds:uri="c7c0690d-692b-4770-8c64-2d1b5a38285c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794</Words>
  <Application>Microsoft Office PowerPoint</Application>
  <PresentationFormat>Personnalisé</PresentationFormat>
  <Paragraphs>52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Arial</vt:lpstr>
      <vt:lpstr>Arial Unicode MS</vt:lpstr>
      <vt:lpstr>Calibri</vt:lpstr>
      <vt:lpstr>Times New Roman</vt:lpstr>
      <vt:lpstr>Wingdings</vt:lpstr>
      <vt:lpstr>Thème Office</vt:lpstr>
      <vt:lpstr>Commune de FEUGUEROLLES-BULLY AVIS D’ENQUETE PUBLIQUE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AVIS D’ENQUETE PUBLIQUE</dc:title>
  <dc:creator>NEAPOLIS</dc:creator>
  <cp:lastModifiedBy>Urbanisme - Mairie de Feuguerolles Bully</cp:lastModifiedBy>
  <cp:revision>1</cp:revision>
  <cp:lastPrinted>2012-10-19T12:03:04Z</cp:lastPrinted>
  <dcterms:created xsi:type="dcterms:W3CDTF">2012-10-19T08:50:34Z</dcterms:created>
  <dcterms:modified xsi:type="dcterms:W3CDTF">2025-03-05T11:07:58Z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0x0101005BCE680D59E90148AC3FAFFAB902F247</vt:lpwstr>
  </property>
  <property fmtid="{D5CDD505-2E9C-101B-9397-08002B2CF9AE}" pid="3" name="MediaServiceImageTags">
    <vt:lpwstr/>
  </property>
</Properties>
</file>